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67" r:id="rId6"/>
    <p:sldId id="259" r:id="rId7"/>
    <p:sldId id="260" r:id="rId8"/>
    <p:sldId id="261" r:id="rId9"/>
    <p:sldId id="268" r:id="rId10"/>
    <p:sldId id="262" r:id="rId11"/>
    <p:sldId id="269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10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2863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اجاره‌یا</a:t>
            </a:r>
            <a:r>
              <a:rPr lang="fa-IR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23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پلتفرم هوشمند اجاره کالا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044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ساخته شده توسط: </a:t>
            </a:r>
            <a:r>
              <a:rPr lang="en-US" sz="1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پرستو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0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چراغیانی</a:t>
            </a:r>
            <a:endParaRPr lang="fa-IR" sz="140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r" rtl="1">
              <a:lnSpc>
                <a:spcPts val="2250"/>
              </a:lnSpc>
              <a:buNone/>
            </a:pPr>
            <a:r>
              <a:rPr lang="fa-IR" sz="1400" dirty="0">
                <a:solidFill>
                  <a:srgbClr val="EBECEF"/>
                </a:solidFill>
                <a:latin typeface="Epilogue" pitchFamily="34" charset="0"/>
              </a:rPr>
              <a:t>اراِئه شده به : دکتر محمد زارع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22414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تکنولوژی‌ها: React + Tailwind + Supabase + Vercel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6083" y="1856065"/>
            <a:ext cx="9930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مزیت رقابتی (Competitive Advantages)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18473"/>
            <a:ext cx="13042821" cy="3354943"/>
          </a:xfrm>
          <a:prstGeom prst="roundRect">
            <a:avLst>
              <a:gd name="adj" fmla="val 28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26093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283157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252907"/>
            <a:ext cx="3067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MVP واقعی و قابل استفاده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43325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پلتفرمی که همین حالا قابل استفاده است و به نیازهای اولیه کاربران پاسخ می‌دهد.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3026093"/>
            <a:ext cx="4342567" cy="2032754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302609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9" name="Text 7"/>
          <p:cNvSpPr/>
          <p:nvPr/>
        </p:nvSpPr>
        <p:spPr>
          <a:xfrm>
            <a:off x="608421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تمرکز بر اجاره C2C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3743325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ایجاد ارتباط مستقیم و مطمئن بین کاربران برای اجاره کالا.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3758922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2054" y="3900607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3026093"/>
            <a:ext cx="4342567" cy="2032754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3026093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5" name="Text 12"/>
          <p:cNvSpPr/>
          <p:nvPr/>
        </p:nvSpPr>
        <p:spPr>
          <a:xfrm>
            <a:off x="10700266" y="3252907"/>
            <a:ext cx="2901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هزینه بسیار پایین‌تر از خرید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3743325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امکان دسترسی به وسایل مورد نیاز با کسری از هزینه خرید.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3758922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4620" y="3900607"/>
            <a:ext cx="283488" cy="2834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801410" y="5058847"/>
            <a:ext cx="6513790" cy="1306949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20" name="Shape 16"/>
          <p:cNvSpPr/>
          <p:nvPr/>
        </p:nvSpPr>
        <p:spPr>
          <a:xfrm>
            <a:off x="801410" y="505884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1" name="Text 17"/>
          <p:cNvSpPr/>
          <p:nvPr/>
        </p:nvSpPr>
        <p:spPr>
          <a:xfrm>
            <a:off x="3912989" y="5285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تجربه کاربری ساده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28224" y="5776079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طراحی شده برای افراد غیر فنی، با رابط کاربری روان و آسان.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315200" y="5058847"/>
            <a:ext cx="6513790" cy="1306949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200" y="5058847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05884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6" name="Text 22"/>
          <p:cNvSpPr/>
          <p:nvPr/>
        </p:nvSpPr>
        <p:spPr>
          <a:xfrm>
            <a:off x="9953030" y="5285661"/>
            <a:ext cx="3649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ساختار مقیاس‌پذیر با Supabase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82176" y="5776079"/>
            <a:ext cx="5720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زیرساخت فنی قوی که امکان رشد و توسعه آینده را فراهم می‌کند.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397" y="5570458"/>
            <a:ext cx="283488" cy="2834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D4D395-2E55-A0FF-5333-0326439A9215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10/14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BD865-3BA9-289B-494D-71B0B3EECF06}"/>
              </a:ext>
            </a:extLst>
          </p:cNvPr>
          <p:cNvSpPr txBox="1"/>
          <p:nvPr/>
        </p:nvSpPr>
        <p:spPr>
          <a:xfrm>
            <a:off x="5018314" y="1915886"/>
            <a:ext cx="8164286" cy="469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ar-SA" sz="4400" b="1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تحلیل رقبا</a:t>
            </a:r>
            <a:r>
              <a:rPr lang="en-US" sz="4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a-IR" sz="44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Competitors</a:t>
            </a:r>
            <a:r>
              <a:rPr lang="fa-IR" sz="44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fa-IR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دیوار – بخش اجاره کاربر زیاد امنیت پایین، ساختار اجاره واقعی ندارد</a:t>
            </a: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شیپور انتشار رایگان بدون سیستم اجاره واقعی</a:t>
            </a: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ابزارچی / اجاره‌دهندگان محلی تخصصی محدود به ابزار</a:t>
            </a:r>
            <a:br>
              <a:rPr lang="en-US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DBB33D1-B782-5A90-EF58-F080C68C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96" y="627540"/>
            <a:ext cx="4885015" cy="4885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2DEE7-0598-DA59-4A64-4596A84CA3E9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11/14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962" y="1410295"/>
            <a:ext cx="7476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مدل درآمدی (Business Model)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8440222" y="2686050"/>
            <a:ext cx="5396389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3431917" y="2671703"/>
            <a:ext cx="269796" cy="283488"/>
          </a:xfrm>
          <a:prstGeom prst="roundRect">
            <a:avLst>
              <a:gd name="adj" fmla="val 35311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457003" y="2686050"/>
            <a:ext cx="81319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5-10%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001375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کارمزد هر اجاره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7003" y="374332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دریافت درصدی از هر تراکنش اجاره به عنوان کارمزد پلتفرم.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237780" y="2686050"/>
            <a:ext cx="4935736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93790" y="2686050"/>
            <a:ext cx="12739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Premium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3828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اشتراک ویژه اجاره‌دهندگان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ارائه پلن‌های اشتراکی برای دسترسی به امکانات پیشرفته‌تر و افزایش دیده شدن کالاها.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140065" y="5036106"/>
            <a:ext cx="5696545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457003" y="5036106"/>
            <a:ext cx="5130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01375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تبلیغات هدفمند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57003" y="609338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نمایش تبلیغات مرتبط و هدفمند برای کاربران، بر اساس نوع کالاها و جستجوهایشان.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869758" y="5036106"/>
            <a:ext cx="5303758" cy="283488"/>
          </a:xfrm>
          <a:prstGeom prst="roundRect">
            <a:avLst>
              <a:gd name="adj" fmla="val 33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93790" y="5036106"/>
            <a:ext cx="9059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3892510" y="5602962"/>
            <a:ext cx="3281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بیمه وسایل (نسخه‌های بعدی)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0933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ارائه گزینه‌های بیمه برای اطمینان بیشتر در اجاره وسایل گران‌قیمت.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48EE43-64C8-685C-EA8A-081DA0B03416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12/14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8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6989" y="3008709"/>
            <a:ext cx="5223391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نقشه راه توسعه (Roadmap)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784640"/>
            <a:ext cx="22860" cy="3684508"/>
          </a:xfrm>
          <a:prstGeom prst="roundRect">
            <a:avLst>
              <a:gd name="adj" fmla="val 33045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7494627" y="3975497"/>
            <a:ext cx="539472" cy="22860"/>
          </a:xfrm>
          <a:prstGeom prst="roundRect">
            <a:avLst>
              <a:gd name="adj" fmla="val 3304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112913" y="3784640"/>
            <a:ext cx="404574" cy="404574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80362" y="3818334"/>
            <a:ext cx="26967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214479" y="3818334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فاز 1: انجام شده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214479" y="4241006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✔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احراز هویت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214479" y="4592122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✔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ثبت و نمایش کالا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14479" y="4943237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✔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دسته‌بندی‌ها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214479" y="5294352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✔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ذخیره عکس و دیپلوی کامل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596301" y="4980027"/>
            <a:ext cx="539472" cy="22860"/>
          </a:xfrm>
          <a:prstGeom prst="roundRect">
            <a:avLst>
              <a:gd name="adj" fmla="val 330458"/>
            </a:avLst>
          </a:prstGeom>
          <a:solidFill>
            <a:srgbClr val="414A70"/>
          </a:solidFill>
          <a:ln/>
        </p:spPr>
      </p:sp>
      <p:sp>
        <p:nvSpPr>
          <p:cNvPr id="14" name="Shape 11"/>
          <p:cNvSpPr/>
          <p:nvPr/>
        </p:nvSpPr>
        <p:spPr>
          <a:xfrm>
            <a:off x="7112913" y="4789170"/>
            <a:ext cx="404574" cy="404574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180362" y="4822865"/>
            <a:ext cx="26967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3718084" y="4822865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فاز 2: توسعه قابلیت‌ها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109901" y="5245537"/>
            <a:ext cx="530602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سیستم پرداخت امن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109901" y="5596652"/>
            <a:ext cx="530602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چت مستقیم بین کاربران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109901" y="5947767"/>
            <a:ext cx="530602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امتیازدهی و نظرات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109901" y="6298882"/>
            <a:ext cx="530602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صفحه پروفایل حرفه‌ای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494627" y="6035992"/>
            <a:ext cx="539472" cy="22860"/>
          </a:xfrm>
          <a:prstGeom prst="roundRect">
            <a:avLst>
              <a:gd name="adj" fmla="val 330458"/>
            </a:avLst>
          </a:prstGeom>
          <a:solidFill>
            <a:srgbClr val="414A70"/>
          </a:solidFill>
          <a:ln/>
        </p:spPr>
      </p:sp>
      <p:sp>
        <p:nvSpPr>
          <p:cNvPr id="22" name="Shape 19"/>
          <p:cNvSpPr/>
          <p:nvPr/>
        </p:nvSpPr>
        <p:spPr>
          <a:xfrm>
            <a:off x="7112913" y="5845135"/>
            <a:ext cx="404574" cy="404574"/>
          </a:xfrm>
          <a:prstGeom prst="roundRect">
            <a:avLst>
              <a:gd name="adj" fmla="val 1867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180362" y="5878830"/>
            <a:ext cx="26967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1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8214479" y="5878830"/>
            <a:ext cx="296072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فاز 3: نوآوری و مقیاس‌پذیری</a:t>
            </a:r>
            <a:endParaRPr lang="en-US" sz="2100" dirty="0"/>
          </a:p>
        </p:txBody>
      </p:sp>
      <p:sp>
        <p:nvSpPr>
          <p:cNvPr id="25" name="Text 22"/>
          <p:cNvSpPr/>
          <p:nvPr/>
        </p:nvSpPr>
        <p:spPr>
          <a:xfrm>
            <a:off x="8214479" y="6301502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اپلیکیشن موبایل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8214479" y="6652617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بیمه کالا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8214479" y="7003733"/>
            <a:ext cx="530590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⬜</a:t>
            </a: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هوش مصنوعی برای پیشنهاد کالا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69DB2-4D90-A648-1D62-DDEE5C3B9568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13/14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تیم و نقش‌ها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277910" y="2168366"/>
            <a:ext cx="51201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توسعه‌دهنده: پرستو چراغیانی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962156"/>
            <a:ext cx="7604284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طراحی UI و توسعه Frontend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اتصال کامل به Supabase و پیاده‌سازی Auth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رفع باگ‌های فرانت و اتصال API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مدیریت دامنه و DNS</a:t>
            </a:r>
            <a:endParaRPr lang="en-US" sz="1750" dirty="0"/>
          </a:p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استقرار پروژه روی Vercel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31930"/>
            <a:ext cx="72641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"اجاره‌یار" راه‌حل هوشمند، سریع و مقرون‌به‌صرفه برای اشتراک وسایل است. این MVP یک نمونه واقعی و کاملاً عملی است که قابلیت رشد به یک محصول بزرگ را دارد.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367593" y="5031930"/>
            <a:ext cx="30480" cy="1088708"/>
          </a:xfrm>
          <a:prstGeom prst="rect">
            <a:avLst/>
          </a:prstGeom>
          <a:solidFill>
            <a:srgbClr val="8C98C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7ED5-A6B6-6962-6ECB-02539F33A3B5}"/>
              </a:ext>
            </a:extLst>
          </p:cNvPr>
          <p:cNvSpPr txBox="1"/>
          <p:nvPr/>
        </p:nvSpPr>
        <p:spPr>
          <a:xfrm>
            <a:off x="468086" y="2862942"/>
            <a:ext cx="8599714" cy="438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A" sz="44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معرفی استار</a:t>
            </a:r>
            <a:r>
              <a:rPr lang="fa-IR" sz="44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تاپ :</a:t>
            </a:r>
            <a:br>
              <a:rPr lang="en-US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fa-IR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اجاره یار </a:t>
            </a:r>
            <a:r>
              <a:rPr lang="ar-SA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یک پلتفرم آنلاین برای اجاره لوازم و کالا در بازه‌های زمانی کوتاه‌مدت است</a:t>
            </a:r>
            <a:r>
              <a:rPr lang="en-US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br>
              <a:rPr lang="en-US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ar-SA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هدف ما ایجاد یک سیستم مطمئن، سریع و مقرون‌به‌صرفه برای کاربران است تا بدون نیاز به خرید، بتوانند ابزار، دوربین، تجهیزات کمپینگ، وسایل مجلس، لباس مجلسی، لوازم دیجیتال و… را اجاره کنند</a:t>
            </a:r>
            <a:r>
              <a:rPr lang="en-US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fa-IR" kern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این پلتفرم </a:t>
            </a:r>
            <a:r>
              <a:rPr lang="ar-SA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تلاش می‌کند فرآیند اجاره را از یک تجربه سنتی، پرریسک و غیرشفاف، به یک تجربه دیجیتال، امن و ساختارمند تبدیل کند. این پلتفرم نه‌تنها به کاهش هزینه‌های مصرف‌کنندگان کمک می‌کند، بلکه با افزایش چرخه استفاده از کالاها، گامی در جهت مصرف پایدار و بهینه برمی‌دارد</a:t>
            </a: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B264BB-87A4-81FD-D956-F99563A2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8E7F-0EE1-1961-944B-6AC0AD5FECE0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2/14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85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565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مسئله (Problem)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2727841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921734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08900" y="314932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66941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وسایل بلااستفاده و گران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74687" y="435995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مردم وسایل گران‌قیمتی دارند که کمتر از ظرفیت واقعی‌شان استفاده می‌شوند و در نتیجه سرمایه به طور غیرمولد در خانه می‌ماند.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7081" y="2727841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498562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5728" y="314932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343769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نیاز موقت به کالا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515" y="435995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بسیاری از افراد تنها برای مدت کوتاهی به وسیله‌ای نیاز دارند و خرید آن توجیه اقتصادی ندارد، در حالی که گزینه‌های اجاره فعلی محدود است.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909" y="2727841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075390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2557" y="314932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20597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عدم اعتماد و محدودیت‌ها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343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اجاره از مغازه‌ها گران و زمان‌بر است و عدم وجود بستری مطمئن، مانع اصلی اجاره مستقیم کالاها بین افراد می‌شود.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3011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نتیجه: هزینه زیاد، وسایل بلااستفاده و نبود یک پلتفرم آنلاین مطمئن برای اجاره.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AAD8C-0A62-CC7B-7C82-1621F9480714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3/14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73320" y="1056203"/>
            <a:ext cx="3734276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راه‌حل (Solution)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9203" y="1894403"/>
            <a:ext cx="8098393" cy="1028462"/>
          </a:xfrm>
          <a:prstGeom prst="roundRect">
            <a:avLst>
              <a:gd name="adj" fmla="val 7113"/>
            </a:avLst>
          </a:prstGeom>
          <a:solidFill>
            <a:srgbClr val="080E26"/>
          </a:solidFill>
          <a:ln/>
        </p:spPr>
      </p:sp>
      <p:sp>
        <p:nvSpPr>
          <p:cNvPr id="5" name="Shape 2"/>
          <p:cNvSpPr/>
          <p:nvPr/>
        </p:nvSpPr>
        <p:spPr>
          <a:xfrm>
            <a:off x="6009203" y="1879163"/>
            <a:ext cx="8098393" cy="60960"/>
          </a:xfrm>
          <a:prstGeom prst="roundRect">
            <a:avLst>
              <a:gd name="adj" fmla="val 102915"/>
            </a:avLst>
          </a:prstGeom>
          <a:solidFill>
            <a:srgbClr val="8C98CA"/>
          </a:solidFill>
          <a:ln/>
        </p:spPr>
      </p:sp>
      <p:sp>
        <p:nvSpPr>
          <p:cNvPr id="6" name="Shape 3"/>
          <p:cNvSpPr/>
          <p:nvPr/>
        </p:nvSpPr>
        <p:spPr>
          <a:xfrm>
            <a:off x="9834384" y="1670447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8C98C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805" y="1804868"/>
            <a:ext cx="179189" cy="1791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75914" y="2267783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ثبت وسایل برای اجاره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173748" y="2560082"/>
            <a:ext cx="776930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اجاره‌یار به مردم این امکان را می‌دهد که وسایل شخصی خود را به راحتی برای اجاره ثبت کنند و از دارایی‌هایشان درآمدزایی داشته باشند.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6009203" y="3245168"/>
            <a:ext cx="8098393" cy="1028462"/>
          </a:xfrm>
          <a:prstGeom prst="roundRect">
            <a:avLst>
              <a:gd name="adj" fmla="val 7113"/>
            </a:avLst>
          </a:prstGeom>
          <a:solidFill>
            <a:srgbClr val="080E26"/>
          </a:solidFill>
          <a:ln/>
        </p:spPr>
      </p:sp>
      <p:sp>
        <p:nvSpPr>
          <p:cNvPr id="11" name="Shape 7"/>
          <p:cNvSpPr/>
          <p:nvPr/>
        </p:nvSpPr>
        <p:spPr>
          <a:xfrm>
            <a:off x="6009203" y="3229928"/>
            <a:ext cx="8098393" cy="60960"/>
          </a:xfrm>
          <a:prstGeom prst="roundRect">
            <a:avLst>
              <a:gd name="adj" fmla="val 102915"/>
            </a:avLst>
          </a:prstGeom>
          <a:solidFill>
            <a:srgbClr val="8C98CA"/>
          </a:solidFill>
          <a:ln/>
        </p:spPr>
      </p:sp>
      <p:sp>
        <p:nvSpPr>
          <p:cNvPr id="12" name="Shape 8"/>
          <p:cNvSpPr/>
          <p:nvPr/>
        </p:nvSpPr>
        <p:spPr>
          <a:xfrm>
            <a:off x="9834384" y="3021211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8C98C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8805" y="3155632"/>
            <a:ext cx="179189" cy="1791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075914" y="3618548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یافتن و اجاره کالا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173748" y="3910846"/>
            <a:ext cx="776930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کاربران می‌توانند به سادگی وسیله مورد نیاز خود را در پلتفرم جستجو کرده و با چند کلیک اجاره کنند؛ سریع، آسان و در دسترس.</a:t>
            </a:r>
            <a:endParaRPr lang="en-US" sz="1150" dirty="0"/>
          </a:p>
        </p:txBody>
      </p:sp>
      <p:sp>
        <p:nvSpPr>
          <p:cNvPr id="16" name="Shape 11"/>
          <p:cNvSpPr/>
          <p:nvPr/>
        </p:nvSpPr>
        <p:spPr>
          <a:xfrm>
            <a:off x="6009203" y="4595932"/>
            <a:ext cx="8098393" cy="1028462"/>
          </a:xfrm>
          <a:prstGeom prst="roundRect">
            <a:avLst>
              <a:gd name="adj" fmla="val 7113"/>
            </a:avLst>
          </a:prstGeom>
          <a:solidFill>
            <a:srgbClr val="080E26"/>
          </a:solidFill>
          <a:ln/>
        </p:spPr>
      </p:sp>
      <p:sp>
        <p:nvSpPr>
          <p:cNvPr id="17" name="Shape 12"/>
          <p:cNvSpPr/>
          <p:nvPr/>
        </p:nvSpPr>
        <p:spPr>
          <a:xfrm>
            <a:off x="6009203" y="4580692"/>
            <a:ext cx="8098393" cy="60960"/>
          </a:xfrm>
          <a:prstGeom prst="roundRect">
            <a:avLst>
              <a:gd name="adj" fmla="val 102915"/>
            </a:avLst>
          </a:prstGeom>
          <a:solidFill>
            <a:srgbClr val="8C98CA"/>
          </a:solidFill>
          <a:ln/>
        </p:spPr>
      </p:sp>
      <p:sp>
        <p:nvSpPr>
          <p:cNvPr id="18" name="Shape 13"/>
          <p:cNvSpPr/>
          <p:nvPr/>
        </p:nvSpPr>
        <p:spPr>
          <a:xfrm>
            <a:off x="9834384" y="4371975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8C98CA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805" y="4506397"/>
            <a:ext cx="179189" cy="17918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2075914" y="4969312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احراز هویت و امنیت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6173748" y="5261610"/>
            <a:ext cx="776930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با سیستم احراز هویت قوی و مدیریت دقیق کالاها، اعتماد و امنیت لازم برای تراکنش‌ها فراهم می‌شود.</a:t>
            </a:r>
            <a:endParaRPr lang="en-US" sz="1150" dirty="0"/>
          </a:p>
        </p:txBody>
      </p:sp>
      <p:sp>
        <p:nvSpPr>
          <p:cNvPr id="22" name="Shape 16"/>
          <p:cNvSpPr/>
          <p:nvPr/>
        </p:nvSpPr>
        <p:spPr>
          <a:xfrm>
            <a:off x="6009203" y="5946696"/>
            <a:ext cx="8098393" cy="1226701"/>
          </a:xfrm>
          <a:prstGeom prst="roundRect">
            <a:avLst>
              <a:gd name="adj" fmla="val 5963"/>
            </a:avLst>
          </a:prstGeom>
          <a:solidFill>
            <a:srgbClr val="080E26"/>
          </a:solidFill>
          <a:ln/>
        </p:spPr>
      </p:sp>
      <p:sp>
        <p:nvSpPr>
          <p:cNvPr id="23" name="Shape 17"/>
          <p:cNvSpPr/>
          <p:nvPr/>
        </p:nvSpPr>
        <p:spPr>
          <a:xfrm>
            <a:off x="6009203" y="5931456"/>
            <a:ext cx="8098393" cy="60960"/>
          </a:xfrm>
          <a:prstGeom prst="roundRect">
            <a:avLst>
              <a:gd name="adj" fmla="val 102915"/>
            </a:avLst>
          </a:prstGeom>
          <a:solidFill>
            <a:srgbClr val="8C98CA"/>
          </a:solidFill>
          <a:ln/>
        </p:spPr>
      </p:sp>
      <p:sp>
        <p:nvSpPr>
          <p:cNvPr id="24" name="Shape 18"/>
          <p:cNvSpPr/>
          <p:nvPr/>
        </p:nvSpPr>
        <p:spPr>
          <a:xfrm>
            <a:off x="9834384" y="5722739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8C98C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8805" y="5857161"/>
            <a:ext cx="179189" cy="17918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2075914" y="6320076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پلتفرم دیجیتال و هوشمند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173748" y="6612374"/>
            <a:ext cx="7769304" cy="396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5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همه چیز به صورت دیجیتال و هوشمند انجام می‌شود، از ثبت تا اجاره، با تمرکز بر تجربه کاربری روان و بهینه. استفاده به‌جای خرید، شعار اصلی ماست.</a:t>
            </a:r>
            <a:endParaRPr lang="en-US" sz="1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53399-8156-9C4C-27B6-AE1BC1E12E65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4/14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>
            <a:extLst>
              <a:ext uri="{FF2B5EF4-FFF2-40B4-BE49-F238E27FC236}">
                <a16:creationId xmlns:a16="http://schemas.microsoft.com/office/drawing/2014/main" id="{F934466C-F690-7C32-303A-8F2ADE97543A}"/>
              </a:ext>
            </a:extLst>
          </p:cNvPr>
          <p:cNvSpPr/>
          <p:nvPr/>
        </p:nvSpPr>
        <p:spPr>
          <a:xfrm>
            <a:off x="2975373" y="5645211"/>
            <a:ext cx="795405" cy="680359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Shape 5">
            <a:extLst>
              <a:ext uri="{FF2B5EF4-FFF2-40B4-BE49-F238E27FC236}">
                <a16:creationId xmlns:a16="http://schemas.microsoft.com/office/drawing/2014/main" id="{4048F598-017B-9CDD-1418-75643A9C1022}"/>
              </a:ext>
            </a:extLst>
          </p:cNvPr>
          <p:cNvSpPr/>
          <p:nvPr/>
        </p:nvSpPr>
        <p:spPr>
          <a:xfrm>
            <a:off x="387480" y="5895584"/>
            <a:ext cx="2261405" cy="1920361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6F12B847-C6D2-B09E-A41D-894B72D0881C}"/>
              </a:ext>
            </a:extLst>
          </p:cNvPr>
          <p:cNvSpPr/>
          <p:nvPr/>
        </p:nvSpPr>
        <p:spPr>
          <a:xfrm>
            <a:off x="870109" y="2855263"/>
            <a:ext cx="2863691" cy="2519074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142F7F30-E8BB-8C6C-F3DB-C7218C3DF3B2}"/>
              </a:ext>
            </a:extLst>
          </p:cNvPr>
          <p:cNvSpPr/>
          <p:nvPr/>
        </p:nvSpPr>
        <p:spPr>
          <a:xfrm>
            <a:off x="387480" y="413655"/>
            <a:ext cx="2261405" cy="1920361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9A733-505A-B015-78C4-198F47A23056}"/>
              </a:ext>
            </a:extLst>
          </p:cNvPr>
          <p:cNvSpPr txBox="1"/>
          <p:nvPr/>
        </p:nvSpPr>
        <p:spPr>
          <a:xfrm>
            <a:off x="5094514" y="1045029"/>
            <a:ext cx="8153400" cy="635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44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محصول</a:t>
            </a:r>
            <a:r>
              <a:rPr lang="en-US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a-IR" sz="44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Product</a:t>
            </a:r>
            <a:r>
              <a:rPr lang="fa-IR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endParaRPr lang="fa-I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endParaRPr lang="fa-I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200000"/>
              </a:lnSpc>
            </a:pPr>
            <a:r>
              <a:rPr lang="ar-S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محصول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اجاره یار</a:t>
            </a:r>
            <a:r>
              <a:rPr lang="ar-S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یک پلتفرم تحت وب است که با تمرکز بر تجربه کاربری ساده و کاربردی طراحی شده است. کاربران می‌توانند به‌راحتی در سایت ثبت‌نام کرده، هویت خود را تأیید کنند و وارد داشبورد شخصی خود شوند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ar-S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در این داشبورد، صاحبان کالا امکان مدیریت کامل آگهی‌های خود، مشاهده وضعیت سفارش‌ها و پیگیری درآمد را دارند. از طرف دیگر، اجاره‌کنندگان می‌توانند وضعیت سفارش‌های جاری، مرجوع‌شده یا در انتظار تأیید را مشاهده کنند. این شفافیت باعث افزایش اعتماد و رضایت کاربران می‌شود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37B3FFA-8C46-0298-FBC0-59ABC9E6A6A4}"/>
              </a:ext>
            </a:extLst>
          </p:cNvPr>
          <p:cNvSpPr/>
          <p:nvPr/>
        </p:nvSpPr>
        <p:spPr>
          <a:xfrm>
            <a:off x="5094514" y="2334016"/>
            <a:ext cx="8098393" cy="60960"/>
          </a:xfrm>
          <a:prstGeom prst="roundRect">
            <a:avLst>
              <a:gd name="adj" fmla="val 102915"/>
            </a:avLst>
          </a:prstGeom>
          <a:solidFill>
            <a:srgbClr val="8C98CA"/>
          </a:solidFill>
          <a:ln/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53FA2-D2FC-C4EA-3C8A-A671E23015D8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5/14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2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5801" y="917615"/>
            <a:ext cx="5387578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ویژگی‌های اصلی پروژه (MVP)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27021" y="1798558"/>
            <a:ext cx="12776359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اینها دقیقاً همان چیزهایی هستند که در MVP فعلی پیاده‌سازی شده‌اند: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2962811" y="2237542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194268" y="2619494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398675" y="2422684"/>
            <a:ext cx="341304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احراز هویت کامل با Supabase Auth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27021" y="2802612"/>
            <a:ext cx="1188470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شامل ثبت‌نام، لاگین، نگهداری Session و نمایش اطلاعات کاربر روی فرانت.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12962811" y="3499604"/>
            <a:ext cx="740569" cy="1288137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3194268" y="3970139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0497264" y="3684746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ثبت و نمایش کالاها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27021" y="4064675"/>
            <a:ext cx="11884700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کاربران می‌توانند کالاها را با نام، توضیحات، قیمت روزانه و دسته‌بندی ثبت کنند. آپلود تصویر از طریق Supabase Storage و نمایش لینک تصاویر در دیتابیس انجام می‌شود.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2962811" y="4938832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194268" y="5320784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210443" y="5123974"/>
            <a:ext cx="260127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فیلتربندی و طراحی واکنش‌گرا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27021" y="5503902"/>
            <a:ext cx="1188470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نمایش تمام کالاهای موجود و کالاهای کاربر، فیلتربندی بر اساس دسته‌بندی و طراحی مدرن و واکنش‌گرا با Tailwind با هویت برند سبز تیره.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12962811" y="6200894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194268" y="6582847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497264" y="6386036"/>
            <a:ext cx="231445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دیپلوی حرفه‌ای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927021" y="6765965"/>
            <a:ext cx="1188470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فرانت روی Vercel و بک‌اند/دیتابیس روی Supabase مستقر شده است. اتصال دامنه با مدیریت Cloudflare و IRNIC با رفع مشکلات DNS.</a:t>
            </a:r>
            <a:endParaRPr lang="en-US" sz="14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66BE9-C458-F3AF-2EF3-1428AF32C450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6/14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1531" y="446246"/>
            <a:ext cx="6610469" cy="441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معماری فنی پروژه (Technical Architecture)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438281" y="1107996"/>
            <a:ext cx="2208014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Frontend: React (Vite)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438281" y="1461016"/>
            <a:ext cx="4704398" cy="550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Context API برای انتقال User Object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Fetch مستقیم از Supabase REST</a:t>
            </a:r>
            <a:endParaRPr lang="en-US" sz="1100" dirty="0"/>
          </a:p>
          <a:p>
            <a:pPr marL="342900" indent="-342900" algn="l" rtl="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مدیریت state ساده و قابل توسعه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438281" y="2069231"/>
            <a:ext cx="212026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Deployment: Vercel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2438281" y="2422251"/>
            <a:ext cx="4704398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CI/CD اتوماتیک (پوش به گیت و Build خودکار)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81" y="2704787"/>
            <a:ext cx="4704398" cy="470439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103" y="1107996"/>
            <a:ext cx="3999786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/ Database: Supabase Postgres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5103" y="1461016"/>
            <a:ext cx="4704398" cy="550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Row-Level Security فعال</a:t>
            </a:r>
            <a:endParaRPr lang="en-US" sz="1100" dirty="0"/>
          </a:p>
          <a:p>
            <a:pPr marL="342900" indent="-342900" algn="l" rtl="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جدول `Items` شامل: title, description, price, category, image_url, user_id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103" y="2038513"/>
            <a:ext cx="266890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Storage: Supabase Storage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95103" y="2391533"/>
            <a:ext cx="4704398" cy="367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آپلود تصویر</a:t>
            </a:r>
            <a:endParaRPr lang="en-US" sz="1100" dirty="0"/>
          </a:p>
          <a:p>
            <a:pPr marL="342900" indent="-342900" algn="r" rtl="1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ایجاد Public URL برای تصاویر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03" y="2857717"/>
            <a:ext cx="4704398" cy="4704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6B9679-210C-3F6E-A7B0-9D0D8CD3447D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7/14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3469" y="677942"/>
            <a:ext cx="6132076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بازار هدف (Target Market)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47132" y="1742361"/>
            <a:ext cx="638413" cy="638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25213" y="2630329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دانشجویان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39978" y="3082528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برای اجاره کتاب، لوازم تحقیقاتی و تجهیزات ورزشی.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009" y="1742361"/>
            <a:ext cx="638413" cy="638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30090" y="2630329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عکاسان و فیلمبرداران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855" y="3082528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اجاره تجهیزات گران‌قیمت برای پروژه‌های کوتاه‌مدت.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47132" y="3811905"/>
            <a:ext cx="638413" cy="638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18664" y="4699873"/>
            <a:ext cx="26668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صاحبان وسایل بلااستفاده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39978" y="5152072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کسانی که می‌خواهند از دارایی‌هایشان درآمدزایی کنند.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2009" y="3811905"/>
            <a:ext cx="638413" cy="638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30090" y="4699873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کوهنوردان و مسافران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4855" y="5152072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اجاره تجهیزات سفر و کمپینگ.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47132" y="5881449"/>
            <a:ext cx="638413" cy="6384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225213" y="676941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خانواده‌ها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439978" y="7221617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برای اجاره وسایل مهمانی و مناسبت‌ها.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52009" y="5881449"/>
            <a:ext cx="638413" cy="6384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530090" y="676941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فریلنسرها و تکنسین‌ها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744855" y="7221617"/>
            <a:ext cx="6445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دسترسی به ابزارهای تخصصی بدون نیاز به خرید.</a:t>
            </a:r>
            <a:endParaRPr lang="en-US" sz="16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FC09FB-8DF4-05EF-3719-913755A84CCE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8/14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0374D-2032-90AA-9502-49FC4F6849B4}"/>
              </a:ext>
            </a:extLst>
          </p:cNvPr>
          <p:cNvSpPr txBox="1"/>
          <p:nvPr/>
        </p:nvSpPr>
        <p:spPr>
          <a:xfrm>
            <a:off x="3089637" y="274217"/>
            <a:ext cx="10243457" cy="900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ar-SA" sz="4400" b="1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استراتژی بازاریابی</a:t>
            </a:r>
            <a:r>
              <a:rPr lang="en-US" sz="4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a-IR" sz="44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Marketing Strategy</a:t>
            </a:r>
            <a:r>
              <a:rPr lang="fa-IR" sz="4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br>
              <a:rPr lang="en-US" sz="44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سئو و تولید محتوا درباره تجهیزات و کالاها</a:t>
            </a: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همکاری با صفحات اینستاگرام مرتبط</a:t>
            </a: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کمپین‌های تبلیغات گوگل و اینستاگرام</a:t>
            </a: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ar-SA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همکاری با فروشگاه‌ها برای اجاره کالاهای بدون مشتری</a:t>
            </a:r>
            <a:br>
              <a:rPr lang="en-US" sz="2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fa-IR" sz="2000" b="1" kern="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lnSpc>
                <a:spcPct val="200000"/>
              </a:lnSpc>
            </a:pPr>
            <a:b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31994FB-689C-5D2D-3315-F1CE91FA33C9}"/>
              </a:ext>
            </a:extLst>
          </p:cNvPr>
          <p:cNvSpPr/>
          <p:nvPr/>
        </p:nvSpPr>
        <p:spPr>
          <a:xfrm>
            <a:off x="13333095" y="1833146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E829A19-212D-77E8-25E9-4CE7BA504D73}"/>
              </a:ext>
            </a:extLst>
          </p:cNvPr>
          <p:cNvSpPr/>
          <p:nvPr/>
        </p:nvSpPr>
        <p:spPr>
          <a:xfrm>
            <a:off x="13564552" y="2215098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AFEA7C9E-E432-4BA5-EE9F-FE15309B2C15}"/>
              </a:ext>
            </a:extLst>
          </p:cNvPr>
          <p:cNvSpPr/>
          <p:nvPr/>
        </p:nvSpPr>
        <p:spPr>
          <a:xfrm>
            <a:off x="13333095" y="3095208"/>
            <a:ext cx="740569" cy="1288137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CE795236-A890-8F3B-1D8B-1EEDF46D9C39}"/>
              </a:ext>
            </a:extLst>
          </p:cNvPr>
          <p:cNvSpPr/>
          <p:nvPr/>
        </p:nvSpPr>
        <p:spPr>
          <a:xfrm>
            <a:off x="13564552" y="3565743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BBED693B-0B0C-F1D5-FFBD-8FC47105910E}"/>
              </a:ext>
            </a:extLst>
          </p:cNvPr>
          <p:cNvSpPr/>
          <p:nvPr/>
        </p:nvSpPr>
        <p:spPr>
          <a:xfrm>
            <a:off x="13333095" y="4534436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11">
            <a:extLst>
              <a:ext uri="{FF2B5EF4-FFF2-40B4-BE49-F238E27FC236}">
                <a16:creationId xmlns:a16="http://schemas.microsoft.com/office/drawing/2014/main" id="{D3F4F138-A455-B8EB-E61C-FF1278851477}"/>
              </a:ext>
            </a:extLst>
          </p:cNvPr>
          <p:cNvSpPr/>
          <p:nvPr/>
        </p:nvSpPr>
        <p:spPr>
          <a:xfrm>
            <a:off x="13564552" y="4916388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9" name="Shape 14">
            <a:extLst>
              <a:ext uri="{FF2B5EF4-FFF2-40B4-BE49-F238E27FC236}">
                <a16:creationId xmlns:a16="http://schemas.microsoft.com/office/drawing/2014/main" id="{36E05FA8-001D-3E32-3124-EBED8592979E}"/>
              </a:ext>
            </a:extLst>
          </p:cNvPr>
          <p:cNvSpPr/>
          <p:nvPr/>
        </p:nvSpPr>
        <p:spPr>
          <a:xfrm>
            <a:off x="13333095" y="5796498"/>
            <a:ext cx="740569" cy="1110972"/>
          </a:xfrm>
          <a:prstGeom prst="roundRect">
            <a:avLst>
              <a:gd name="adj" fmla="val 3600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15">
            <a:extLst>
              <a:ext uri="{FF2B5EF4-FFF2-40B4-BE49-F238E27FC236}">
                <a16:creationId xmlns:a16="http://schemas.microsoft.com/office/drawing/2014/main" id="{B4A27792-4603-4507-4647-3772550AB469}"/>
              </a:ext>
            </a:extLst>
          </p:cNvPr>
          <p:cNvSpPr/>
          <p:nvPr/>
        </p:nvSpPr>
        <p:spPr>
          <a:xfrm>
            <a:off x="13564552" y="6178451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D4764536-505F-DBEB-228D-0E4C551A481A}"/>
              </a:ext>
            </a:extLst>
          </p:cNvPr>
          <p:cNvSpPr/>
          <p:nvPr/>
        </p:nvSpPr>
        <p:spPr>
          <a:xfrm>
            <a:off x="-1" y="0"/>
            <a:ext cx="4278087" cy="8229600"/>
          </a:xfrm>
          <a:prstGeom prst="roundRect">
            <a:avLst>
              <a:gd name="adj" fmla="val 28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6B66-CF83-A3C7-3274-A77F13182D4D}"/>
              </a:ext>
            </a:extLst>
          </p:cNvPr>
          <p:cNvSpPr txBox="1"/>
          <p:nvPr/>
        </p:nvSpPr>
        <p:spPr>
          <a:xfrm>
            <a:off x="239486" y="7641771"/>
            <a:ext cx="8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</a:rPr>
              <a:t>9/14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31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1166</Words>
  <Application>Microsoft Office PowerPoint</Application>
  <PresentationFormat>Custom</PresentationFormat>
  <Paragraphs>147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Epilogue</vt:lpstr>
      <vt:lpstr>Arial</vt:lpstr>
      <vt:lpstr>Times New Roman</vt:lpstr>
      <vt:lpstr>Calibri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Digi_VA</cp:lastModifiedBy>
  <cp:revision>2</cp:revision>
  <dcterms:created xsi:type="dcterms:W3CDTF">2026-02-08T10:37:37Z</dcterms:created>
  <dcterms:modified xsi:type="dcterms:W3CDTF">2026-02-08T13:46:15Z</dcterms:modified>
</cp:coreProperties>
</file>